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D20E-881D-4954-9D5B-20985713F8FD}" type="datetimeFigureOut">
              <a:rPr lang="ar-IQ" smtClean="0"/>
              <a:t>05/08/1442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817C-556B-49E7-BDF0-6CB580CB007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Surgical Needles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م. د. رافد مجيد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" y="4446613"/>
            <a:ext cx="9144000" cy="2125659"/>
          </a:xfrm>
        </p:spPr>
        <p:txBody>
          <a:bodyPr>
            <a:normAutofit fontScale="92500"/>
          </a:bodyPr>
          <a:lstStyle/>
          <a:p>
            <a:pPr lvl="0" algn="l" rtl="0">
              <a:buNone/>
            </a:pPr>
            <a:r>
              <a:rPr lang="en-US" b="1" i="1" dirty="0" smtClean="0"/>
              <a:t>Reverse cutting </a:t>
            </a:r>
            <a:r>
              <a:rPr lang="en-US" b="1" dirty="0" smtClean="0"/>
              <a:t>needles </a:t>
            </a:r>
            <a:r>
              <a:rPr lang="en-US" dirty="0" smtClean="0"/>
              <a:t>have a third cutting edge on the outer (i.e., convex) curvature of the needle; this makes them stronger than similarly sized conventional cutting needles and reduces the amount of tissue cut out.</a:t>
            </a:r>
          </a:p>
          <a:p>
            <a:endParaRPr lang="ar-IQ" dirty="0"/>
          </a:p>
        </p:txBody>
      </p:sp>
      <p:pic>
        <p:nvPicPr>
          <p:cNvPr id="59394" name="Picture 2" descr="Instrumen Bedah 101 (Blade, Benang, Jarum) - docnesia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00042"/>
            <a:ext cx="6048375" cy="3400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732365"/>
            <a:ext cx="9144000" cy="2125659"/>
          </a:xfrm>
        </p:spPr>
        <p:txBody>
          <a:bodyPr/>
          <a:lstStyle/>
          <a:p>
            <a:pPr lvl="0" algn="l" rtl="0"/>
            <a:r>
              <a:rPr lang="en-US" b="1" i="1" dirty="0" smtClean="0"/>
              <a:t>Side cutting needles </a:t>
            </a:r>
            <a:r>
              <a:rPr lang="en-US" dirty="0" smtClean="0"/>
              <a:t>(i.e., spatula needles) are flat on the top and bottom and are generally used for ophthalmic procedures.</a:t>
            </a:r>
          </a:p>
        </p:txBody>
      </p:sp>
      <p:pic>
        <p:nvPicPr>
          <p:cNvPr id="60418" name="Picture 2" descr="Spatula Suture Needle, Surgical Suture Needle, टांके लगाने की सुई, सुचर  नीडल in Peenya, Bengaluru , Micro Sharp Needles Private Limited | ID:  20454232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1928826" cy="1928826"/>
          </a:xfrm>
          <a:prstGeom prst="rect">
            <a:avLst/>
          </a:prstGeom>
          <a:noFill/>
        </p:spPr>
      </p:pic>
      <p:pic>
        <p:nvPicPr>
          <p:cNvPr id="60419" name="Picture 3" descr="C:\Users\dell\Desktop\عملي رابع\B9780323077620000080_f008-002-9780323077620.jpg"/>
          <p:cNvPicPr>
            <a:picLocks noChangeAspect="1" noChangeArrowheads="1"/>
          </p:cNvPicPr>
          <p:nvPr/>
        </p:nvPicPr>
        <p:blipFill>
          <a:blip r:embed="rId3"/>
          <a:srcRect l="34620" t="67736" r="36542" b="9691"/>
          <a:stretch>
            <a:fillRect/>
          </a:stretch>
        </p:blipFill>
        <p:spPr bwMode="auto">
          <a:xfrm>
            <a:off x="3714744" y="357165"/>
            <a:ext cx="3929090" cy="3667151"/>
          </a:xfrm>
          <a:prstGeom prst="rect">
            <a:avLst/>
          </a:prstGeom>
          <a:noFill/>
        </p:spPr>
      </p:pic>
      <p:pic>
        <p:nvPicPr>
          <p:cNvPr id="60420" name="Picture 4" descr="C:\Users\dell\Desktop\عملي رابع\surgical-needles-basics-21-638.jpg"/>
          <p:cNvPicPr>
            <a:picLocks noChangeAspect="1" noChangeArrowheads="1"/>
          </p:cNvPicPr>
          <p:nvPr/>
        </p:nvPicPr>
        <p:blipFill>
          <a:blip r:embed="rId4"/>
          <a:srcRect l="66458" t="53132" b="9290"/>
          <a:stretch>
            <a:fillRect/>
          </a:stretch>
        </p:blipFill>
        <p:spPr bwMode="auto">
          <a:xfrm>
            <a:off x="428628" y="2025611"/>
            <a:ext cx="3214678" cy="2703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4214818"/>
            <a:ext cx="8472518" cy="1911345"/>
          </a:xfrm>
        </p:spPr>
        <p:txBody>
          <a:bodyPr>
            <a:normAutofit fontScale="85000" lnSpcReduction="10000"/>
          </a:bodyPr>
          <a:lstStyle/>
          <a:p>
            <a:pPr lvl="0" algn="l" rtl="0"/>
            <a:r>
              <a:rPr lang="en-US" b="1" i="1" dirty="0" smtClean="0"/>
              <a:t>Taper needles </a:t>
            </a:r>
            <a:r>
              <a:rPr lang="en-US" dirty="0" smtClean="0"/>
              <a:t>(i.e., round needles) have a sharp tip that pierces and spreads tissues without cutting them. They generally are used in easily penetrated tissues, such as the intestine, subcutaneous tissue, or fascia.</a:t>
            </a:r>
          </a:p>
        </p:txBody>
      </p:sp>
      <p:pic>
        <p:nvPicPr>
          <p:cNvPr id="61442" name="Picture 2" descr="Common needles used in ophthalm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3857625" cy="2867025"/>
          </a:xfrm>
          <a:prstGeom prst="rect">
            <a:avLst/>
          </a:prstGeom>
          <a:noFill/>
        </p:spPr>
      </p:pic>
      <p:pic>
        <p:nvPicPr>
          <p:cNvPr id="61443" name="Picture 3" descr="C:\Users\dell\Desktop\عملي رابع\B9780323077620000080_f008-002-9780323077620.jpg"/>
          <p:cNvPicPr>
            <a:picLocks noChangeAspect="1" noChangeArrowheads="1"/>
          </p:cNvPicPr>
          <p:nvPr/>
        </p:nvPicPr>
        <p:blipFill>
          <a:blip r:embed="rId3"/>
          <a:srcRect l="14" t="33877" r="67303" b="33876"/>
          <a:stretch>
            <a:fillRect/>
          </a:stretch>
        </p:blipFill>
        <p:spPr bwMode="auto">
          <a:xfrm>
            <a:off x="4643438" y="214290"/>
            <a:ext cx="3214710" cy="3782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71470" y="4017985"/>
            <a:ext cx="9144000" cy="2554287"/>
          </a:xfrm>
        </p:spPr>
        <p:txBody>
          <a:bodyPr>
            <a:normAutofit/>
          </a:bodyPr>
          <a:lstStyle/>
          <a:p>
            <a:pPr lvl="0" algn="l" rtl="0"/>
            <a:r>
              <a:rPr lang="en-US" b="1" i="1" dirty="0" smtClean="0"/>
              <a:t>Taper-cut needles</a:t>
            </a:r>
            <a:r>
              <a:rPr lang="en-US" b="1" dirty="0" smtClean="0"/>
              <a:t>, </a:t>
            </a:r>
            <a:r>
              <a:rPr lang="en-US" dirty="0" smtClean="0"/>
              <a:t>which are a combination of a reverse cutting edge</a:t>
            </a:r>
            <a:r>
              <a:rPr lang="en-US" i="1" dirty="0" smtClean="0"/>
              <a:t> </a:t>
            </a:r>
            <a:r>
              <a:rPr lang="en-US" dirty="0" smtClean="0"/>
              <a:t>tip and a taper point body, generally are used for suturing</a:t>
            </a:r>
            <a:r>
              <a:rPr lang="en-US" i="1" dirty="0" smtClean="0"/>
              <a:t> </a:t>
            </a:r>
            <a:r>
              <a:rPr lang="en-US" dirty="0" smtClean="0"/>
              <a:t>dense, tough fibrous tissue, such as a tendon, and for some</a:t>
            </a:r>
            <a:r>
              <a:rPr lang="en-US" i="1" dirty="0" smtClean="0"/>
              <a:t> </a:t>
            </a:r>
            <a:r>
              <a:rPr lang="en-US" dirty="0" smtClean="0"/>
              <a:t>cardiovascular procedures, such as vascular grafts.</a:t>
            </a:r>
          </a:p>
        </p:txBody>
      </p:sp>
      <p:pic>
        <p:nvPicPr>
          <p:cNvPr id="62466" name="Picture 2" descr="C:\Users\dell\Desktop\عملي رابع\B9780323077620000080_f008-002-9780323077620.jpg"/>
          <p:cNvPicPr>
            <a:picLocks noChangeAspect="1" noChangeArrowheads="1"/>
          </p:cNvPicPr>
          <p:nvPr/>
        </p:nvPicPr>
        <p:blipFill>
          <a:blip r:embed="rId2"/>
          <a:srcRect l="32683" t="33859" r="34633" b="35507"/>
          <a:stretch>
            <a:fillRect/>
          </a:stretch>
        </p:blipFill>
        <p:spPr bwMode="auto">
          <a:xfrm>
            <a:off x="5286380" y="0"/>
            <a:ext cx="3481663" cy="3891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875241"/>
            <a:ext cx="9144000" cy="1982783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b="1" i="1" dirty="0" err="1" smtClean="0"/>
              <a:t>Bluntpoint</a:t>
            </a:r>
            <a:r>
              <a:rPr lang="en-US" b="1" i="1" dirty="0" smtClean="0"/>
              <a:t> needles </a:t>
            </a:r>
            <a:r>
              <a:rPr lang="en-US" dirty="0" smtClean="0"/>
              <a:t>have a rounded, blunt point that can dissect through friable tissue without cutting. They occasionally are used for suturing soft, </a:t>
            </a:r>
            <a:r>
              <a:rPr lang="en-US" dirty="0" err="1" smtClean="0"/>
              <a:t>parenchymal</a:t>
            </a:r>
            <a:r>
              <a:rPr lang="en-US" dirty="0" smtClean="0"/>
              <a:t> organs, such as the liver or kidney.</a:t>
            </a:r>
          </a:p>
        </p:txBody>
      </p:sp>
      <p:pic>
        <p:nvPicPr>
          <p:cNvPr id="63490" name="Picture 2" descr="C:\Users\dell\Desktop\عملي رابع\surgical-needles-basics-21-638.jpg"/>
          <p:cNvPicPr>
            <a:picLocks noChangeAspect="1" noChangeArrowheads="1"/>
          </p:cNvPicPr>
          <p:nvPr/>
        </p:nvPicPr>
        <p:blipFill>
          <a:blip r:embed="rId2"/>
          <a:srcRect l="33542" t="12421" r="37069" b="50000"/>
          <a:stretch>
            <a:fillRect/>
          </a:stretch>
        </p:blipFill>
        <p:spPr bwMode="auto">
          <a:xfrm>
            <a:off x="4530296" y="214290"/>
            <a:ext cx="4613704" cy="4429156"/>
          </a:xfrm>
          <a:prstGeom prst="rect">
            <a:avLst/>
          </a:prstGeom>
          <a:noFill/>
        </p:spPr>
      </p:pic>
      <p:pic>
        <p:nvPicPr>
          <p:cNvPr id="63491" name="Picture 3" descr="C:\Users\dell\Desktop\عملي رابع\B9780323077620000080_f008-002-9780323077620.jpg"/>
          <p:cNvPicPr>
            <a:picLocks noChangeAspect="1" noChangeArrowheads="1"/>
          </p:cNvPicPr>
          <p:nvPr/>
        </p:nvPicPr>
        <p:blipFill>
          <a:blip r:embed="rId3"/>
          <a:srcRect l="67289" t="67718"/>
          <a:stretch>
            <a:fillRect/>
          </a:stretch>
        </p:blipFill>
        <p:spPr bwMode="auto">
          <a:xfrm>
            <a:off x="571472" y="310264"/>
            <a:ext cx="3501475" cy="4120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/>
              <a:t>Surgical Needles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>
              <a:buNone/>
            </a:pPr>
            <a:r>
              <a:rPr lang="en-US" dirty="0"/>
              <a:t>A variety of needle shapes and sizes are available; 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>
              <a:buNone/>
            </a:pPr>
            <a:r>
              <a:rPr lang="en-US" dirty="0"/>
              <a:t>Selection of a needle depends on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The type of tissue to be sutured (e.g., penetrability, density, elasticity, and thickness),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The topography of the wound (e.g., deep or </a:t>
            </a:r>
            <a:r>
              <a:rPr lang="en-US" dirty="0" smtClean="0"/>
              <a:t>narrow)</a:t>
            </a: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The characteristics of the needle (i.e., type of eye, length, and diameter).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dell\Desktop\عملي رابع\B9780323077620000080_f008-002-9780323077620.jpg"/>
          <p:cNvPicPr>
            <a:picLocks noChangeAspect="1" noChangeArrowheads="1"/>
          </p:cNvPicPr>
          <p:nvPr/>
        </p:nvPicPr>
        <p:blipFill>
          <a:blip r:embed="rId2"/>
          <a:srcRect r="65380" b="67736"/>
          <a:stretch>
            <a:fillRect/>
          </a:stretch>
        </p:blipFill>
        <p:spPr bwMode="auto">
          <a:xfrm>
            <a:off x="5857884" y="3714752"/>
            <a:ext cx="2657420" cy="2953104"/>
          </a:xfrm>
          <a:prstGeom prst="rect">
            <a:avLst/>
          </a:prstGeom>
          <a:noFill/>
        </p:spPr>
      </p:pic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0" y="0"/>
            <a:ext cx="8715436" cy="4500570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sharpest needles have a long, thin, tapered point with smooth cutting edges.</a:t>
            </a:r>
          </a:p>
          <a:p>
            <a:pPr marL="342900" lvl="0" indent="-342900" algn="l" rtl="0">
              <a:spcBef>
                <a:spcPct val="20000"/>
              </a:spcBef>
              <a:defRPr/>
            </a:pPr>
            <a:r>
              <a:rPr lang="ar-IQ" sz="3200" dirty="0" smtClean="0"/>
              <a:t>تحتوي الإبر الحادة على </a:t>
            </a:r>
            <a:r>
              <a:rPr lang="ar-IQ" sz="3200" dirty="0" smtClean="0"/>
              <a:t>نهاية </a:t>
            </a:r>
            <a:r>
              <a:rPr lang="ar-IQ" sz="3200" dirty="0" smtClean="0"/>
              <a:t>طويلة رفيعة مدببة مع حواف قطع ناعمة.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surgical needles are made from stainless steel wire because it is strong, corrosion free, and does not harbor bacteria.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three basic components of a needle are the attachment end (i.e., swaged or eyed end), the body, and the point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dell\Desktop\عملي رابع\B9780323077620000080_f008-002-9780323077620.jpg"/>
          <p:cNvPicPr>
            <a:picLocks noChangeAspect="1" noChangeArrowheads="1"/>
          </p:cNvPicPr>
          <p:nvPr/>
        </p:nvPicPr>
        <p:blipFill>
          <a:blip r:embed="rId2"/>
          <a:srcRect l="32697" t="1630" r="32697" b="70960"/>
          <a:stretch>
            <a:fillRect/>
          </a:stretch>
        </p:blipFill>
        <p:spPr bwMode="auto">
          <a:xfrm>
            <a:off x="6000759" y="4143380"/>
            <a:ext cx="2874329" cy="2714644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00042" y="-24"/>
            <a:ext cx="9043958" cy="4214842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Eyed needles must be threaded, and because a double strand of suture is pulled through the tissue, a larger hole is created than when swaged suture material is used.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Eyed needles may be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closed (i.e., round, oblong, or square) or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French (i.e., with a slit from the inside of the eye to the end of the needle for ease of threading)</a:t>
            </a:r>
          </a:p>
        </p:txBody>
      </p:sp>
      <p:pic>
        <p:nvPicPr>
          <p:cNvPr id="5123" name="Picture 3" descr="Basic open general surgical techniques (Module 1) - Basic Practical Skills  in Obstetrics and Gynaecology"/>
          <p:cNvPicPr>
            <a:picLocks noChangeAspect="1" noChangeArrowheads="1"/>
          </p:cNvPicPr>
          <p:nvPr/>
        </p:nvPicPr>
        <p:blipFill>
          <a:blip r:embed="rId3"/>
          <a:srcRect l="22926" b="11363"/>
          <a:stretch>
            <a:fillRect/>
          </a:stretch>
        </p:blipFill>
        <p:spPr bwMode="auto">
          <a:xfrm>
            <a:off x="3643306" y="4350205"/>
            <a:ext cx="2214578" cy="2446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857760"/>
            <a:ext cx="9144000" cy="1714512"/>
          </a:xfrm>
        </p:spPr>
        <p:txBody>
          <a:bodyPr>
            <a:normAutofit fontScale="77500" lnSpcReduction="20000"/>
          </a:bodyPr>
          <a:lstStyle/>
          <a:p>
            <a:pPr algn="just" rtl="0">
              <a:buNone/>
            </a:pPr>
            <a:r>
              <a:rPr lang="en-US" dirty="0"/>
              <a:t>The use of eyed needles in veterinary practice has decreased substantially in recent years. With swaged sutures, the needle and suture form a continuous unit, which minimizes tissue trauma and increases ease of use.</a:t>
            </a:r>
          </a:p>
          <a:p>
            <a:pPr marL="514350" indent="-514350" algn="l" rtl="0">
              <a:buNone/>
            </a:pPr>
            <a:r>
              <a:rPr lang="en-US" dirty="0"/>
              <a:t> </a:t>
            </a:r>
          </a:p>
        </p:txBody>
      </p:sp>
      <p:pic>
        <p:nvPicPr>
          <p:cNvPr id="4100" name="Picture 4" descr="Suture Needles | Veterinary Surgery"/>
          <p:cNvPicPr>
            <a:picLocks noChangeAspect="1" noChangeArrowheads="1"/>
          </p:cNvPicPr>
          <p:nvPr/>
        </p:nvPicPr>
        <p:blipFill>
          <a:blip r:embed="rId2"/>
          <a:srcRect b="9126"/>
          <a:stretch>
            <a:fillRect/>
          </a:stretch>
        </p:blipFill>
        <p:spPr bwMode="auto">
          <a:xfrm>
            <a:off x="928661" y="285728"/>
            <a:ext cx="7671931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714620"/>
            <a:ext cx="9144000" cy="4143380"/>
          </a:xfrm>
        </p:spPr>
        <p:txBody>
          <a:bodyPr>
            <a:normAutofit fontScale="85000" lnSpcReduction="20000"/>
          </a:bodyPr>
          <a:lstStyle/>
          <a:p>
            <a:pPr marL="514350" indent="-514350" algn="l" rtl="0">
              <a:buNone/>
            </a:pPr>
            <a:r>
              <a:rPr lang="en-US" dirty="0" smtClean="0"/>
              <a:t>The needle body comes in a variety of shapes</a:t>
            </a:r>
          </a:p>
          <a:p>
            <a:pPr marL="514350" indent="-514350" algn="l" rtl="0">
              <a:buNone/>
            </a:pPr>
            <a:r>
              <a:rPr lang="en-US" dirty="0" smtClean="0"/>
              <a:t> the tissue type and depth and the size of the wound determine the appropriate needle shape.</a:t>
            </a:r>
          </a:p>
          <a:p>
            <a:pPr marL="514350" indent="-514350" algn="l" rtl="0">
              <a:buNone/>
            </a:pPr>
            <a:r>
              <a:rPr lang="en-US" dirty="0" smtClean="0"/>
              <a:t> </a:t>
            </a:r>
          </a:p>
          <a:p>
            <a:pPr marL="514350" lvl="0" indent="-514350" algn="l" rtl="0">
              <a:buNone/>
            </a:pPr>
            <a:r>
              <a:rPr lang="en-US" dirty="0" smtClean="0"/>
              <a:t>1. Straight (Keith) needles generally are used in accessible places where the needle can be manipulated directly with the fingers (e.g., placement of purse-string sutures in the anus).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  <a:p>
            <a:pPr marL="514350" lvl="0" indent="-514350" algn="l" rtl="0">
              <a:buNone/>
            </a:pPr>
            <a:r>
              <a:rPr lang="en-US" dirty="0" smtClean="0"/>
              <a:t>2. Curved needles are manipulated with needle holders. The depth and diameter of a wound are important when selecting the most appropriate curved needle.</a:t>
            </a:r>
          </a:p>
          <a:p>
            <a:endParaRPr lang="ar-IQ" dirty="0"/>
          </a:p>
        </p:txBody>
      </p:sp>
      <p:pic>
        <p:nvPicPr>
          <p:cNvPr id="1026" name="Picture 2" descr="Keith Straight Bodied Needle 6&quot; - Jorgensen LabsJorgensen Lab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5190" y="500042"/>
            <a:ext cx="6144667" cy="2143140"/>
          </a:xfrm>
          <a:prstGeom prst="rect">
            <a:avLst/>
          </a:prstGeom>
          <a:noFill/>
        </p:spPr>
      </p:pic>
      <p:pic>
        <p:nvPicPr>
          <p:cNvPr id="1028" name="Picture 4" descr="Blunt Tip Surgical Suture Needle at Rs 26/dozen | Surgical Suture Needle,  टांके लगाने की सुई, सुचर नीडल - Sai Sabari Surgicial, Coimbatore | ID:  152752460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90494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4714908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One-fourth ( 1/4) circle needles are primarily used in ophthalmic procedures. </a:t>
            </a: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Three-eighths ( 3/8) and one-half ( 1/2 ) circle needles are the most commonly used surgical needles in veterinary medicine.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Three-eighths circle needles are more easily manipulated than one-half circle needles because they require less </a:t>
            </a:r>
            <a:r>
              <a:rPr lang="en-US" dirty="0" err="1"/>
              <a:t>pronation</a:t>
            </a:r>
            <a:r>
              <a:rPr lang="en-US" dirty="0"/>
              <a:t> and </a:t>
            </a:r>
            <a:r>
              <a:rPr lang="en-US" dirty="0" err="1"/>
              <a:t>supination</a:t>
            </a:r>
            <a:r>
              <a:rPr lang="en-US" dirty="0"/>
              <a:t> of the wrist.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A one-half circle or five-eighths ( 5/8 ) circle needle, despite requiring more </a:t>
            </a:r>
            <a:r>
              <a:rPr lang="en-US" dirty="0" err="1"/>
              <a:t>pronation</a:t>
            </a:r>
            <a:r>
              <a:rPr lang="en-US" dirty="0"/>
              <a:t> and </a:t>
            </a:r>
            <a:r>
              <a:rPr lang="en-US" dirty="0" err="1"/>
              <a:t>supination</a:t>
            </a:r>
            <a:r>
              <a:rPr lang="en-US" dirty="0"/>
              <a:t> of the wrist, is easier to use in confined locations.</a:t>
            </a:r>
          </a:p>
          <a:p>
            <a:pPr algn="l"/>
            <a:endParaRPr lang="ar-IQ" dirty="0"/>
          </a:p>
        </p:txBody>
      </p:sp>
      <p:pic>
        <p:nvPicPr>
          <p:cNvPr id="3073" name="Picture 1" descr="C:\Users\dell\Desktop\عملي رابع\B9780323077620000080_f008-002-9780323077620.jpg"/>
          <p:cNvPicPr>
            <a:picLocks noChangeAspect="1" noChangeArrowheads="1"/>
          </p:cNvPicPr>
          <p:nvPr/>
        </p:nvPicPr>
        <p:blipFill>
          <a:blip r:embed="rId2"/>
          <a:srcRect l="73196" t="9380" b="72829"/>
          <a:stretch>
            <a:fillRect/>
          </a:stretch>
        </p:blipFill>
        <p:spPr bwMode="auto">
          <a:xfrm>
            <a:off x="5741062" y="4500571"/>
            <a:ext cx="2903411" cy="2297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85738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The needle point (i.e., cutting, taper, reverse cutting, or side cutting) affects the sharpness of a needle and the type of tissue in which the needle can be used.</a:t>
            </a:r>
            <a:endParaRPr lang="ar-IQ" dirty="0"/>
          </a:p>
        </p:txBody>
      </p:sp>
      <p:pic>
        <p:nvPicPr>
          <p:cNvPr id="57346" name="Picture 2" descr="C:\Users\dell\Desktop\عملي رابع\B9780323077620000080_f008-002-9780323077620.jpg"/>
          <p:cNvPicPr>
            <a:picLocks noChangeAspect="1" noChangeArrowheads="1"/>
          </p:cNvPicPr>
          <p:nvPr/>
        </p:nvPicPr>
        <p:blipFill>
          <a:blip r:embed="rId2"/>
          <a:srcRect t="33690"/>
          <a:stretch>
            <a:fillRect/>
          </a:stretch>
        </p:blipFill>
        <p:spPr bwMode="auto">
          <a:xfrm>
            <a:off x="1067321" y="124782"/>
            <a:ext cx="6257120" cy="4947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42900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b="1" dirty="0" smtClean="0"/>
              <a:t>Cutting needles</a:t>
            </a:r>
            <a:r>
              <a:rPr lang="en-US" dirty="0" smtClean="0"/>
              <a:t> generally have two or three opposing cutting edges and are designed for use in tissues that are difficult to penetrate, such as skin. </a:t>
            </a:r>
          </a:p>
          <a:p>
            <a:pPr lvl="0" algn="l" rtl="0"/>
            <a:r>
              <a:rPr lang="en-US" dirty="0" smtClean="0"/>
              <a:t>With </a:t>
            </a:r>
            <a:r>
              <a:rPr lang="en-US" b="1" dirty="0" smtClean="0"/>
              <a:t>conventional </a:t>
            </a:r>
            <a:r>
              <a:rPr lang="en-US" b="1" i="1" dirty="0" smtClean="0"/>
              <a:t>cutting needles</a:t>
            </a:r>
            <a:r>
              <a:rPr lang="en-US" dirty="0" smtClean="0"/>
              <a:t>, the third cutting edge is on the inside (i.e., concave) curvature of the needle. </a:t>
            </a:r>
          </a:p>
          <a:p>
            <a:pPr algn="l" rtl="0"/>
            <a:endParaRPr lang="en-US" dirty="0" smtClean="0"/>
          </a:p>
        </p:txBody>
      </p:sp>
      <p:pic>
        <p:nvPicPr>
          <p:cNvPr id="58370" name="Picture 2" descr="Cutting Needle"/>
          <p:cNvPicPr>
            <a:picLocks noChangeAspect="1" noChangeArrowheads="1"/>
          </p:cNvPicPr>
          <p:nvPr/>
        </p:nvPicPr>
        <p:blipFill>
          <a:blip r:embed="rId2"/>
          <a:srcRect b="17627"/>
          <a:stretch>
            <a:fillRect/>
          </a:stretch>
        </p:blipFill>
        <p:spPr bwMode="auto">
          <a:xfrm>
            <a:off x="1928794" y="0"/>
            <a:ext cx="557216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عرض على الشاشة (3:4)‏</PresentationFormat>
  <Paragraphs>44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Surgical Needles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Needles </dc:title>
  <dc:creator>dell</dc:creator>
  <cp:lastModifiedBy>dell</cp:lastModifiedBy>
  <cp:revision>1</cp:revision>
  <dcterms:created xsi:type="dcterms:W3CDTF">2021-03-18T11:51:38Z</dcterms:created>
  <dcterms:modified xsi:type="dcterms:W3CDTF">2021-03-18T11:52:39Z</dcterms:modified>
</cp:coreProperties>
</file>